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9" r:id="rId5"/>
    <p:sldId id="257" r:id="rId6"/>
    <p:sldId id="595" r:id="rId7"/>
    <p:sldId id="596" r:id="rId8"/>
    <p:sldId id="597" r:id="rId9"/>
    <p:sldId id="557" r:id="rId10"/>
    <p:sldId id="585" r:id="rId11"/>
    <p:sldId id="589" r:id="rId12"/>
    <p:sldId id="590" r:id="rId13"/>
    <p:sldId id="591" r:id="rId14"/>
    <p:sldId id="598" r:id="rId15"/>
    <p:sldId id="586" r:id="rId16"/>
    <p:sldId id="588" r:id="rId17"/>
    <p:sldId id="587" r:id="rId18"/>
  </p:sldIdLst>
  <p:sldSz cx="9144000" cy="6858000" type="screen4x3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3F3FB"/>
    <a:srgbClr val="F0C6AE"/>
    <a:srgbClr val="D4C44C"/>
    <a:srgbClr val="BCE85A"/>
    <a:srgbClr val="B9FC9E"/>
    <a:srgbClr val="6699FF"/>
    <a:srgbClr val="FF9999"/>
    <a:srgbClr val="F0A75E"/>
    <a:srgbClr val="A6E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35" autoAdjust="0"/>
    <p:restoredTop sz="73997" autoAdjust="0"/>
  </p:normalViewPr>
  <p:slideViewPr>
    <p:cSldViewPr>
      <p:cViewPr varScale="1">
        <p:scale>
          <a:sx n="52" d="100"/>
          <a:sy n="5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30" cy="464315"/>
          </a:xfrm>
          <a:prstGeom prst="rect">
            <a:avLst/>
          </a:prstGeom>
        </p:spPr>
        <p:txBody>
          <a:bodyPr vert="horz" lIns="85323" tIns="42661" rIns="85323" bIns="42661" rtlCol="0"/>
          <a:lstStyle>
            <a:lvl1pPr algn="l">
              <a:defRPr sz="11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746" y="1"/>
            <a:ext cx="2982530" cy="464315"/>
          </a:xfrm>
          <a:prstGeom prst="rect">
            <a:avLst/>
          </a:prstGeom>
        </p:spPr>
        <p:txBody>
          <a:bodyPr vert="horz" lIns="85323" tIns="42661" rIns="85323" bIns="42661" rtlCol="0"/>
          <a:lstStyle>
            <a:lvl1pPr algn="r">
              <a:defRPr sz="1100"/>
            </a:lvl1pPr>
          </a:lstStyle>
          <a:p>
            <a:fld id="{040D330B-F02C-49DA-BC87-BE91336A9E37}" type="datetimeFigureOut">
              <a:rPr lang="es-CL" smtClean="0"/>
              <a:pPr/>
              <a:t>27-01-2012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30643"/>
            <a:ext cx="2982530" cy="464315"/>
          </a:xfrm>
          <a:prstGeom prst="rect">
            <a:avLst/>
          </a:prstGeom>
        </p:spPr>
        <p:txBody>
          <a:bodyPr vert="horz" lIns="85323" tIns="42661" rIns="85323" bIns="42661" rtlCol="0" anchor="b"/>
          <a:lstStyle>
            <a:lvl1pPr algn="l">
              <a:defRPr sz="11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7746" y="8830643"/>
            <a:ext cx="2982530" cy="464315"/>
          </a:xfrm>
          <a:prstGeom prst="rect">
            <a:avLst/>
          </a:prstGeom>
        </p:spPr>
        <p:txBody>
          <a:bodyPr vert="horz" lIns="85323" tIns="42661" rIns="85323" bIns="42661" rtlCol="0" anchor="b"/>
          <a:lstStyle>
            <a:lvl1pPr algn="r">
              <a:defRPr sz="1100"/>
            </a:lvl1pPr>
          </a:lstStyle>
          <a:p>
            <a:fld id="{02975BE0-6E88-4950-8E4A-DE80DAD9C43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736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F936EC3-2ABA-48E7-B588-534695633F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743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5A0C8-AFC1-41B3-BA00-E842AFDBDCFA}" type="slidenum">
              <a:rPr lang="es-ES"/>
              <a:pPr/>
              <a:t>1</a:t>
            </a:fld>
            <a:endParaRPr lang="es-E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26BB7-B8F6-441B-BC13-6CA5302B7129}" type="slidenum">
              <a:rPr lang="es-ES"/>
              <a:pPr/>
              <a:t>2</a:t>
            </a:fld>
            <a:endParaRPr lang="es-E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5A0C8-AFC1-41B3-BA00-E842AFDBDCFA}" type="slidenum">
              <a:rPr lang="es-ES"/>
              <a:pPr/>
              <a:t>14</a:t>
            </a:fld>
            <a:endParaRPr lang="es-E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FONDO P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3175"/>
            <a:ext cx="9147175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75BAA-A172-47BF-8EB5-89B52D23F3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D719B-A77D-470B-9465-1C7617FD97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14E5-D722-42C6-9356-11392529F1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C5F95-DCB4-48C3-A227-E48998B0A4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1DB1D-FA4D-4C97-A3C7-83CC2A68F7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D0533-5FA3-4094-8C53-003862DE21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F0364-BB98-4B03-A4D3-5A5A597C8E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EE773-C20F-4F6B-85FF-DC2F99ED28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3DAE7-CBD2-48F9-8718-281CA721E4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37D61-A74B-4A92-AA28-9C0D070509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ONDO PPP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175" y="0"/>
            <a:ext cx="9147175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38975" y="66579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829F4502-3CAC-413C-A0F5-0108619AB8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5" y="6667500"/>
            <a:ext cx="568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ES"/>
              <a:t>Dirección de Servicios de Informática y Comunicaciones, PUCV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981075"/>
            <a:ext cx="5616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797892" y="2443535"/>
            <a:ext cx="75604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s-ES" sz="4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PROCESO DE PREINSCRIPCIÓN</a:t>
            </a:r>
            <a:endParaRPr lang="es-ES" sz="4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827980" y="4357694"/>
            <a:ext cx="7632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Dirección de Servicios de Informática y Comunicaciones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827980" y="3717032"/>
            <a:ext cx="7632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2000" b="1" dirty="0" smtClean="0">
                <a:latin typeface="Calibri" pitchFamily="34" charset="0"/>
                <a:cs typeface="Calibri" pitchFamily="34" charset="0"/>
              </a:rPr>
              <a:t>27/12/2011</a:t>
            </a:r>
            <a:endParaRPr lang="es-ES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>
              <a:buFont typeface="Arial" pitchFamily="34" charset="0"/>
              <a:buChar char="•"/>
            </a:pPr>
            <a:endParaRPr lang="es-CL" dirty="0" smtClean="0">
              <a:solidFill>
                <a:schemeClr val="bg1">
                  <a:lumMod val="8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EE773-C20F-4F6B-85FF-DC2F99ED285D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Dirección de Servicios de Informática y Comunicaciones, PUCV</a:t>
            </a:r>
            <a:endParaRPr lang="es-ES"/>
          </a:p>
        </p:txBody>
      </p:sp>
      <p:pic>
        <p:nvPicPr>
          <p:cNvPr id="4098" name="Imagen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4" t="14091" r="25277"/>
          <a:stretch/>
        </p:blipFill>
        <p:spPr bwMode="auto">
          <a:xfrm>
            <a:off x="2076450" y="119062"/>
            <a:ext cx="4991100" cy="6619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EE773-C20F-4F6B-85FF-DC2F99ED285D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Dirección de Servicios de Informática y Comunicaciones, PUCV</a:t>
            </a:r>
            <a:endParaRPr lang="es-E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55650" y="981075"/>
            <a:ext cx="5760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ES"/>
            </a:defPPr>
            <a:lvl1pPr>
              <a:spcBef>
                <a:spcPct val="50000"/>
              </a:spcBef>
              <a:defRPr sz="24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ES" dirty="0" smtClean="0"/>
              <a:t>RANKING ACADÉMICO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80956" y="1700808"/>
            <a:ext cx="784887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Asignado a cada alumno en función de su avance académico, utilizado para distribuir cupos </a:t>
            </a:r>
            <a:r>
              <a:rPr lang="es-E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(remplaza “orden de llegada”)</a:t>
            </a:r>
            <a:endParaRPr lang="es-ES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650" y="2780928"/>
            <a:ext cx="7560766" cy="1152128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Sólo las asignaturas optativas o de formación fundamental pueden ser rechazadas por falta de cupo.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Las asignaturas obligatorias se distribuyen de acuerdo a la preferencia. Siempre quedará inscrito en una.</a:t>
            </a:r>
          </a:p>
          <a:p>
            <a:pPr marL="285750" indent="-285750">
              <a:buFont typeface="Arial" pitchFamily="34" charset="0"/>
              <a:buChar char="•"/>
            </a:pPr>
            <a:endParaRPr lang="es-CL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61390"/>
              </p:ext>
            </p:extLst>
          </p:nvPr>
        </p:nvGraphicFramePr>
        <p:xfrm>
          <a:off x="539552" y="4221088"/>
          <a:ext cx="3888432" cy="21259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40207"/>
                <a:gridCol w="274822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</a:rPr>
                        <a:t>RANKING DE  ASIGNATURAS OBLIGATORIAS Y OPTATIVAS</a:t>
                      </a:r>
                      <a:endParaRPr lang="es-C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50" b="1" dirty="0">
                          <a:effectLst/>
                        </a:rPr>
                        <a:t>Fórmula</a:t>
                      </a:r>
                      <a:endParaRPr lang="es-CL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R1 = b · Nota + c · </a:t>
                      </a:r>
                      <a:r>
                        <a:rPr lang="es-ES_tradnl" sz="1050" dirty="0" err="1">
                          <a:effectLst/>
                        </a:rPr>
                        <a:t>Ult</a:t>
                      </a:r>
                      <a:r>
                        <a:rPr lang="es-ES_tradnl" sz="1050" dirty="0">
                          <a:effectLst/>
                        </a:rPr>
                        <a:t> + d ·( </a:t>
                      </a:r>
                      <a:r>
                        <a:rPr lang="es-ES_tradnl" sz="1050" dirty="0" err="1">
                          <a:effectLst/>
                        </a:rPr>
                        <a:t>Ult</a:t>
                      </a:r>
                      <a:r>
                        <a:rPr lang="es-ES_tradnl" sz="1050" dirty="0">
                          <a:effectLst/>
                        </a:rPr>
                        <a:t> – </a:t>
                      </a:r>
                      <a:r>
                        <a:rPr lang="es-ES_tradnl" sz="1050" dirty="0" err="1">
                          <a:effectLst/>
                        </a:rPr>
                        <a:t>Pult</a:t>
                      </a:r>
                      <a:r>
                        <a:rPr lang="es-ES_tradnl" sz="1050" dirty="0">
                          <a:effectLst/>
                        </a:rPr>
                        <a:t>)</a:t>
                      </a:r>
                      <a:endParaRPr lang="es-CL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50" b="1" dirty="0">
                          <a:effectLst/>
                        </a:rPr>
                        <a:t>Variables</a:t>
                      </a:r>
                      <a:endParaRPr lang="es-CL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GT" sz="1050" b="1" dirty="0">
                          <a:effectLst/>
                        </a:rPr>
                        <a:t>Nota:</a:t>
                      </a:r>
                      <a:r>
                        <a:rPr lang="es-GT" sz="1050" dirty="0">
                          <a:effectLst/>
                        </a:rPr>
                        <a:t> Promedio de notas acumulado estandarizado.  </a:t>
                      </a:r>
                      <a:endParaRPr lang="es-CL" sz="1050" dirty="0">
                        <a:effectLst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GT" sz="1050" b="1" dirty="0" err="1">
                          <a:effectLst/>
                        </a:rPr>
                        <a:t>Ult</a:t>
                      </a:r>
                      <a:r>
                        <a:rPr lang="es-GT" sz="1050" b="1" dirty="0">
                          <a:effectLst/>
                        </a:rPr>
                        <a:t>:</a:t>
                      </a:r>
                      <a:r>
                        <a:rPr lang="es-GT" sz="1050" dirty="0">
                          <a:effectLst/>
                        </a:rPr>
                        <a:t> Promedio de notas del último periodo estandarizado.  </a:t>
                      </a:r>
                      <a:endParaRPr lang="es-CL" sz="1050" dirty="0">
                        <a:effectLst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1050" b="1" dirty="0" err="1">
                          <a:effectLst/>
                        </a:rPr>
                        <a:t>Pult</a:t>
                      </a:r>
                      <a:r>
                        <a:rPr lang="es-ES_tradnl" sz="1050" b="1" dirty="0">
                          <a:effectLst/>
                        </a:rPr>
                        <a:t>:</a:t>
                      </a:r>
                      <a:r>
                        <a:rPr lang="es-CL" sz="1050" dirty="0">
                          <a:effectLst/>
                        </a:rPr>
                        <a:t> Promedio penúltimo periodo</a:t>
                      </a:r>
                      <a:r>
                        <a:rPr lang="es-CL" sz="1050" dirty="0" smtClean="0">
                          <a:effectLst/>
                        </a:rPr>
                        <a:t>.</a:t>
                      </a:r>
                      <a:r>
                        <a:rPr lang="es-ES_tradnl" sz="105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050" b="1" dirty="0">
                          <a:effectLst/>
                        </a:rPr>
                        <a:t>b = 60</a:t>
                      </a:r>
                      <a:r>
                        <a:rPr lang="en-GB" sz="1050" b="1" dirty="0" smtClean="0">
                          <a:effectLst/>
                        </a:rPr>
                        <a:t>%</a:t>
                      </a: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s-CL" sz="1050" b="1" dirty="0">
                        <a:effectLst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050" b="1" dirty="0">
                          <a:effectLst/>
                        </a:rPr>
                        <a:t>c = 20</a:t>
                      </a:r>
                      <a:r>
                        <a:rPr lang="en-GB" sz="1050" b="1" dirty="0" smtClean="0">
                          <a:effectLst/>
                        </a:rPr>
                        <a:t>%</a:t>
                      </a:r>
                      <a:r>
                        <a:rPr lang="en-GB" sz="1050" b="1" dirty="0">
                          <a:effectLst/>
                        </a:rPr>
                        <a:t> </a:t>
                      </a:r>
                      <a:endParaRPr lang="es-CL" sz="1050" b="1" dirty="0">
                        <a:effectLst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050" b="1" dirty="0">
                          <a:effectLst/>
                        </a:rPr>
                        <a:t>d = 20</a:t>
                      </a:r>
                      <a:r>
                        <a:rPr lang="en-GB" sz="1050" b="1" dirty="0" smtClean="0">
                          <a:effectLst/>
                        </a:rPr>
                        <a:t>%</a:t>
                      </a: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CL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9326"/>
              </p:ext>
            </p:extLst>
          </p:nvPr>
        </p:nvGraphicFramePr>
        <p:xfrm>
          <a:off x="4788024" y="4221088"/>
          <a:ext cx="3888432" cy="21259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40207"/>
                <a:gridCol w="274822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RANKING DE FORMACIÓN FUNDAMENTAL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50" b="1" dirty="0">
                          <a:effectLst/>
                        </a:rPr>
                        <a:t>Fórmula</a:t>
                      </a:r>
                      <a:endParaRPr lang="es-CL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R2 = a · </a:t>
                      </a:r>
                      <a:r>
                        <a:rPr lang="es-ES_tradnl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P_Apro</a:t>
                      </a:r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b · </a:t>
                      </a:r>
                      <a:r>
                        <a:rPr lang="es-ES_tradnl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</a:t>
                      </a:r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c · R1</a:t>
                      </a:r>
                      <a:endParaRPr lang="es-CL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050" b="1" dirty="0">
                          <a:effectLst/>
                        </a:rPr>
                        <a:t>Variables</a:t>
                      </a:r>
                      <a:endParaRPr lang="es-CL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s-GT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P_Apro</a:t>
                      </a:r>
                      <a:r>
                        <a:rPr lang="es-GT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GT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 en anteriores asignaturas de PEG (% aprobación)  </a:t>
                      </a:r>
                      <a:endParaRPr lang="es-CL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s-GT" sz="105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</a:t>
                      </a:r>
                      <a:r>
                        <a:rPr lang="es-GT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GT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Antigüedad del alumnos como % de avance en su malla curricular  </a:t>
                      </a:r>
                      <a:endParaRPr lang="es-CL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s-ES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R1: </a:t>
                      </a:r>
                      <a:r>
                        <a:rPr lang="es-ES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r>
                        <a:rPr lang="es-E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asignaturas obligatorias y optativas </a:t>
                      </a:r>
                      <a:r>
                        <a:rPr lang="es-ES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CL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s-ES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= 45%</a:t>
                      </a:r>
                      <a:r>
                        <a:rPr lang="es-E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CL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s-ES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= 45%</a:t>
                      </a:r>
                      <a:r>
                        <a:rPr lang="es-E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CL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es-ES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= 10%</a:t>
                      </a:r>
                      <a:endParaRPr lang="es-CL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22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EE773-C20F-4F6B-85FF-DC2F99ED285D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Dirección de Servicios de Informática y Comunicaciones, PUCV</a:t>
            </a:r>
            <a:endParaRPr lang="es-E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55650" y="981075"/>
            <a:ext cx="5760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ES"/>
            </a:defPPr>
            <a:lvl1pPr>
              <a:spcBef>
                <a:spcPct val="50000"/>
              </a:spcBef>
              <a:defRPr sz="24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ES" dirty="0" smtClean="0"/>
              <a:t>PROCESAMIENTO DE INSCRIPCIONES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80956" y="1700808"/>
            <a:ext cx="7848872" cy="19442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El procesamiento de las inscripciones se realiza en forma masiva </a:t>
            </a:r>
            <a:r>
              <a:rPr lang="es-ES" sz="2400" u="sng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para todos los alumnos de la Universidad que realizaron preinscripción</a:t>
            </a:r>
            <a:r>
              <a:rPr lang="es-ES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. Como resultado del procesamiento, pueden aceptarse o rechazarse los cursos preinscritos.</a:t>
            </a:r>
            <a:endParaRPr lang="es-CL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25009" y="3861048"/>
            <a:ext cx="7560766" cy="1864382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Considera resultado en el periodo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Valida cumplimiento de prerrequisitos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Aquellas asignaturas obligatorias que fueron reprobadas y no fueron preinscritas por el alumno, el </a:t>
            </a: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sistema 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procederá a inscribirlas automáticamente</a:t>
            </a: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cursos sin nota no permiten validar  prerrequisitos</a:t>
            </a:r>
            <a:endParaRPr lang="es-CL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1520" y="5805264"/>
            <a:ext cx="8496944" cy="72008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EL RESULTADO ES UN </a:t>
            </a:r>
            <a:r>
              <a:rPr lang="es-ES" u="sng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CURSO PREINSCRITO VALIDADO</a:t>
            </a:r>
            <a:r>
              <a:rPr lang="es-ES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. PARA QUE EL ALUMNO APAREZCA EN LA LISTA DE CURSO, DEBE ESTAR </a:t>
            </a:r>
            <a:r>
              <a:rPr lang="es-ES" u="sng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MATRICULADO</a:t>
            </a:r>
            <a:r>
              <a:rPr lang="es-ES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s-CL" dirty="0" smtClean="0">
              <a:solidFill>
                <a:schemeClr val="bg1">
                  <a:lumMod val="8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1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EE773-C20F-4F6B-85FF-DC2F99ED285D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Dirección de Servicios de Informática y Comunicaciones, PUCV</a:t>
            </a:r>
            <a:endParaRPr lang="es-E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55650" y="981075"/>
            <a:ext cx="5760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ES"/>
            </a:defPPr>
            <a:lvl1pPr>
              <a:spcBef>
                <a:spcPct val="50000"/>
              </a:spcBef>
              <a:defRPr sz="24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ES" dirty="0" smtClean="0"/>
              <a:t>INSCRIPCIÓN TUTORIAL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80956" y="1700808"/>
            <a:ext cx="7848872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Destinada a que tutores y jefes de docencia puedan resolver situaciones excepcionales. </a:t>
            </a:r>
            <a:endParaRPr lang="es-CL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650" y="2996952"/>
            <a:ext cx="7560766" cy="1864382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Puede tomar decisiones sobre cumplimiento de prerrequisitos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Registra directamente las inscripciones y uso de cupos (aquí funciona el orden de llegada).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Puede realizar inscripciones o modificar inscripciones existentes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Antes de la matrícula:  preinscribe | Después de la matrícula: inscribe</a:t>
            </a:r>
            <a:endParaRPr lang="es-CL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2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797892" y="2443535"/>
            <a:ext cx="75604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s-ES" sz="4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PROCESO DE PREINSCRIPCIÓN</a:t>
            </a:r>
            <a:endParaRPr lang="es-ES" sz="4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827980" y="4357694"/>
            <a:ext cx="7632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Dirección de Servicios de Informática y Comunicaciones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827980" y="3717032"/>
            <a:ext cx="7632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2000" b="1" dirty="0" smtClean="0">
                <a:latin typeface="Calibri" pitchFamily="34" charset="0"/>
                <a:cs typeface="Calibri" pitchFamily="34" charset="0"/>
              </a:rPr>
              <a:t>27/12/2011</a:t>
            </a:r>
            <a:endParaRPr lang="es-ES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59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6617D1-B158-4735-9F21-43F1BC04EBFB}" type="slidenum">
              <a:rPr lang="es-ES"/>
              <a:pPr/>
              <a:t>2</a:t>
            </a:fld>
            <a:endParaRPr lang="es-ES"/>
          </a:p>
        </p:txBody>
      </p:sp>
      <p:sp>
        <p:nvSpPr>
          <p:cNvPr id="4099" name="2 Marcador de pie de página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/>
              <a:t>Dirección de Servicios de Informática y Comunicaciones, PUCV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755650" y="981075"/>
            <a:ext cx="3744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>
              <a:spcBef>
                <a:spcPct val="50000"/>
              </a:spcBef>
              <a:defRPr sz="24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CL" dirty="0"/>
              <a:t>AGENDA</a:t>
            </a:r>
            <a:endParaRPr lang="es-ES" dirty="0"/>
          </a:p>
        </p:txBody>
      </p:sp>
      <p:pic>
        <p:nvPicPr>
          <p:cNvPr id="3074" name="Picture 2" descr="http://t1.gstatic.com/images?q=tbn:ANd9GcRGyU-RxX2rYpfA3dErZrmC5s1BIxWoxF6rmb5rHQoc1bi_4dyY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6388"/>
            <a:ext cx="3024336" cy="423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334916" y="1374442"/>
            <a:ext cx="4452416" cy="486287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ETAPAS DEL PROCESO</a:t>
            </a: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s-ES" sz="1400" dirty="0">
              <a:latin typeface="Calibri" pitchFamily="34" charset="0"/>
              <a:cs typeface="Calibri" pitchFamily="34" charset="0"/>
            </a:endParaRP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OFERTA ACADÉMICA</a:t>
            </a: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s-ES" sz="1600" dirty="0" smtClean="0">
              <a:latin typeface="Calibri" pitchFamily="34" charset="0"/>
              <a:cs typeface="Calibri" pitchFamily="34" charset="0"/>
            </a:endParaRP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PREINSCRIPCIÓN</a:t>
            </a: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s-ES" sz="1600" dirty="0" smtClean="0">
              <a:latin typeface="Calibri" pitchFamily="34" charset="0"/>
              <a:cs typeface="Calibri" pitchFamily="34" charset="0"/>
            </a:endParaRP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RANKING ACADÉMICO</a:t>
            </a: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s-ES" sz="1600" dirty="0" smtClean="0">
              <a:latin typeface="Calibri" pitchFamily="34" charset="0"/>
              <a:cs typeface="Calibri" pitchFamily="34" charset="0"/>
            </a:endParaRP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PROCESAMIENTO DE PREINSCRIPCIONES</a:t>
            </a: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s-ES" sz="1600" dirty="0" smtClean="0">
              <a:latin typeface="Calibri" pitchFamily="34" charset="0"/>
              <a:cs typeface="Calibri" pitchFamily="34" charset="0"/>
            </a:endParaRPr>
          </a:p>
          <a:p>
            <a:pPr marL="358775" indent="-358775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s-ES" sz="2000" dirty="0" smtClean="0">
                <a:latin typeface="Calibri" pitchFamily="34" charset="0"/>
                <a:cs typeface="Calibri" pitchFamily="34" charset="0"/>
              </a:rPr>
              <a:t>INSCRIPCIÓN TUTORIAL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EE773-C20F-4F6B-85FF-DC2F99ED285D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Dirección de Servicios de Informática y Comunicaciones, PUCV</a:t>
            </a:r>
            <a:endParaRPr lang="es-E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55650" y="981075"/>
            <a:ext cx="51845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ES"/>
            </a:defPPr>
            <a:lvl1pPr>
              <a:spcBef>
                <a:spcPct val="50000"/>
              </a:spcBef>
              <a:defRPr sz="24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CL" dirty="0" smtClean="0"/>
              <a:t>PROCESO DE INSCRIPCIÓN DE CURSOS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00907"/>
            <a:ext cx="8810135" cy="4204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5238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2211" name="Group 19"/>
          <p:cNvGrpSpPr>
            <a:grpSpLocks/>
          </p:cNvGrpSpPr>
          <p:nvPr/>
        </p:nvGrpSpPr>
        <p:grpSpPr bwMode="auto">
          <a:xfrm>
            <a:off x="1955800" y="1012825"/>
            <a:ext cx="5397500" cy="5502275"/>
            <a:chOff x="1232" y="638"/>
            <a:chExt cx="3400" cy="3466"/>
          </a:xfrm>
        </p:grpSpPr>
        <p:sp>
          <p:nvSpPr>
            <p:cNvPr id="1672212" name="Oval 20"/>
            <p:cNvSpPr>
              <a:spLocks noChangeArrowheads="1"/>
            </p:cNvSpPr>
            <p:nvPr/>
          </p:nvSpPr>
          <p:spPr bwMode="auto">
            <a:xfrm>
              <a:off x="1232" y="848"/>
              <a:ext cx="3400" cy="325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s-ES"/>
            </a:p>
          </p:txBody>
        </p:sp>
        <p:sp>
          <p:nvSpPr>
            <p:cNvPr id="1672213" name="Text Box 21"/>
            <p:cNvSpPr txBox="1">
              <a:spLocks noChangeArrowheads="1"/>
            </p:cNvSpPr>
            <p:nvPr/>
          </p:nvSpPr>
          <p:spPr bwMode="auto">
            <a:xfrm>
              <a:off x="1932" y="638"/>
              <a:ext cx="20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s-MX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Plan de Estudios de la Carrera</a:t>
              </a:r>
              <a:endParaRPr lang="es-E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72214" name="Group 22"/>
          <p:cNvGrpSpPr>
            <a:grpSpLocks/>
          </p:cNvGrpSpPr>
          <p:nvPr/>
        </p:nvGrpSpPr>
        <p:grpSpPr bwMode="auto">
          <a:xfrm>
            <a:off x="2997200" y="1346200"/>
            <a:ext cx="3238500" cy="3517900"/>
            <a:chOff x="1888" y="848"/>
            <a:chExt cx="2040" cy="2216"/>
          </a:xfrm>
        </p:grpSpPr>
        <p:sp>
          <p:nvSpPr>
            <p:cNvPr id="1672215" name="Oval 23"/>
            <p:cNvSpPr>
              <a:spLocks noChangeArrowheads="1"/>
            </p:cNvSpPr>
            <p:nvPr/>
          </p:nvSpPr>
          <p:spPr bwMode="auto">
            <a:xfrm>
              <a:off x="1888" y="848"/>
              <a:ext cx="2040" cy="2216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s-ES"/>
            </a:p>
          </p:txBody>
        </p:sp>
        <p:sp>
          <p:nvSpPr>
            <p:cNvPr id="1672216" name="Text Box 24"/>
            <p:cNvSpPr txBox="1">
              <a:spLocks noChangeArrowheads="1"/>
            </p:cNvSpPr>
            <p:nvPr/>
          </p:nvSpPr>
          <p:spPr bwMode="auto">
            <a:xfrm>
              <a:off x="2271" y="1790"/>
              <a:ext cx="126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s-MX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Cursos Aprobados</a:t>
              </a:r>
              <a:endParaRPr lang="es-E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72217" name="Group 25"/>
          <p:cNvGrpSpPr>
            <a:grpSpLocks/>
          </p:cNvGrpSpPr>
          <p:nvPr/>
        </p:nvGrpSpPr>
        <p:grpSpPr bwMode="auto">
          <a:xfrm>
            <a:off x="1887538" y="3489325"/>
            <a:ext cx="1211262" cy="828675"/>
            <a:chOff x="1189" y="2198"/>
            <a:chExt cx="763" cy="522"/>
          </a:xfrm>
        </p:grpSpPr>
        <p:sp>
          <p:nvSpPr>
            <p:cNvPr id="1672218" name="Line 26"/>
            <p:cNvSpPr>
              <a:spLocks noChangeShapeType="1"/>
            </p:cNvSpPr>
            <p:nvPr/>
          </p:nvSpPr>
          <p:spPr bwMode="auto">
            <a:xfrm flipV="1">
              <a:off x="1240" y="2368"/>
              <a:ext cx="712" cy="3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s-ES">
                <a:solidFill>
                  <a:srgbClr val="00B050"/>
                </a:solidFill>
              </a:endParaRPr>
            </a:p>
          </p:txBody>
        </p:sp>
        <p:sp>
          <p:nvSpPr>
            <p:cNvPr id="1672219" name="Text Box 27"/>
            <p:cNvSpPr txBox="1">
              <a:spLocks noChangeArrowheads="1"/>
            </p:cNvSpPr>
            <p:nvPr/>
          </p:nvSpPr>
          <p:spPr bwMode="auto">
            <a:xfrm rot="20134186">
              <a:off x="1189" y="2198"/>
              <a:ext cx="73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s-MX" sz="14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Cursos</a:t>
              </a:r>
            </a:p>
            <a:p>
              <a:r>
                <a:rPr lang="es-MX" sz="14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Reprobados</a:t>
              </a:r>
              <a:endParaRPr lang="es-ES" sz="1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72220" name="Group 28"/>
          <p:cNvGrpSpPr>
            <a:grpSpLocks/>
          </p:cNvGrpSpPr>
          <p:nvPr/>
        </p:nvGrpSpPr>
        <p:grpSpPr bwMode="auto">
          <a:xfrm>
            <a:off x="2717800" y="4343400"/>
            <a:ext cx="1104900" cy="1397000"/>
            <a:chOff x="1712" y="2736"/>
            <a:chExt cx="696" cy="880"/>
          </a:xfrm>
        </p:grpSpPr>
        <p:sp>
          <p:nvSpPr>
            <p:cNvPr id="1672221" name="Line 29"/>
            <p:cNvSpPr>
              <a:spLocks noChangeShapeType="1"/>
            </p:cNvSpPr>
            <p:nvPr/>
          </p:nvSpPr>
          <p:spPr bwMode="auto">
            <a:xfrm flipH="1">
              <a:off x="1712" y="2920"/>
              <a:ext cx="696" cy="6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s-ES">
                <a:solidFill>
                  <a:srgbClr val="00B050"/>
                </a:solidFill>
              </a:endParaRPr>
            </a:p>
          </p:txBody>
        </p:sp>
        <p:sp>
          <p:nvSpPr>
            <p:cNvPr id="1672222" name="Text Box 30"/>
            <p:cNvSpPr txBox="1">
              <a:spLocks noChangeArrowheads="1"/>
            </p:cNvSpPr>
            <p:nvPr/>
          </p:nvSpPr>
          <p:spPr bwMode="auto">
            <a:xfrm rot="18867578">
              <a:off x="1517" y="2981"/>
              <a:ext cx="82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s-MX" sz="140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Cursos</a:t>
              </a:r>
            </a:p>
            <a:p>
              <a:r>
                <a:rPr lang="es-MX" sz="1400">
                  <a:solidFill>
                    <a:srgbClr val="00B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 calificados</a:t>
              </a:r>
              <a:endParaRPr lang="es-ES" sz="140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72223" name="Group 31"/>
          <p:cNvGrpSpPr>
            <a:grpSpLocks/>
          </p:cNvGrpSpPr>
          <p:nvPr/>
        </p:nvGrpSpPr>
        <p:grpSpPr bwMode="auto">
          <a:xfrm>
            <a:off x="5689600" y="4022725"/>
            <a:ext cx="1079500" cy="1533525"/>
            <a:chOff x="3584" y="2534"/>
            <a:chExt cx="680" cy="966"/>
          </a:xfrm>
        </p:grpSpPr>
        <p:sp>
          <p:nvSpPr>
            <p:cNvPr id="1672224" name="Line 32"/>
            <p:cNvSpPr>
              <a:spLocks noChangeShapeType="1"/>
            </p:cNvSpPr>
            <p:nvPr/>
          </p:nvSpPr>
          <p:spPr bwMode="auto">
            <a:xfrm>
              <a:off x="3584" y="2792"/>
              <a:ext cx="680" cy="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s-ES"/>
            </a:p>
          </p:txBody>
        </p:sp>
        <p:sp>
          <p:nvSpPr>
            <p:cNvPr id="1672225" name="Text Box 33"/>
            <p:cNvSpPr txBox="1">
              <a:spLocks noChangeArrowheads="1"/>
            </p:cNvSpPr>
            <p:nvPr/>
          </p:nvSpPr>
          <p:spPr bwMode="auto">
            <a:xfrm rot="2707266">
              <a:off x="3558" y="2854"/>
              <a:ext cx="96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s-MX" sz="14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Cursos</a:t>
              </a:r>
            </a:p>
            <a:p>
              <a:r>
                <a:rPr lang="es-MX" sz="14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Sin prerequisito</a:t>
              </a:r>
              <a:endParaRPr lang="es-ES" sz="1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72226" name="Text Box 34"/>
          <p:cNvSpPr txBox="1">
            <a:spLocks noChangeArrowheads="1"/>
          </p:cNvSpPr>
          <p:nvPr/>
        </p:nvSpPr>
        <p:spPr bwMode="auto">
          <a:xfrm rot="13525">
            <a:off x="3818285" y="5529270"/>
            <a:ext cx="1897955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s-MX" sz="1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Cursos No Cursados </a:t>
            </a:r>
          </a:p>
          <a:p>
            <a:r>
              <a:rPr lang="es-MX" sz="14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 </a:t>
            </a:r>
            <a:r>
              <a:rPr lang="es-MX" sz="1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Prerequisito</a:t>
            </a:r>
            <a:endParaRPr lang="es-ES" sz="14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1034"/>
          <p:cNvSpPr txBox="1">
            <a:spLocks noChangeArrowheads="1"/>
          </p:cNvSpPr>
          <p:nvPr/>
        </p:nvSpPr>
        <p:spPr bwMode="auto">
          <a:xfrm>
            <a:off x="683568" y="618331"/>
            <a:ext cx="6831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ES_tradnl" sz="3200" b="0" dirty="0"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</a:rPr>
              <a:t>Oferta </a:t>
            </a:r>
            <a:r>
              <a:rPr lang="es-ES_tradnl" sz="3200" b="0" dirty="0" smtClean="0"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</a:rPr>
              <a:t>Académica</a:t>
            </a:r>
            <a:endParaRPr lang="es-ES" sz="3200" b="0" dirty="0">
              <a:solidFill>
                <a:schemeClr val="accent5">
                  <a:lumMod val="50000"/>
                </a:schemeClr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73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22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26" name="Text Box 1034"/>
          <p:cNvSpPr txBox="1">
            <a:spLocks noChangeArrowheads="1"/>
          </p:cNvSpPr>
          <p:nvPr/>
        </p:nvSpPr>
        <p:spPr bwMode="auto">
          <a:xfrm>
            <a:off x="683568" y="936625"/>
            <a:ext cx="6831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ES_tradnl" sz="3200" b="0" dirty="0"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</a:rPr>
              <a:t>Oferta </a:t>
            </a:r>
            <a:r>
              <a:rPr lang="es-ES_tradnl" sz="3200" b="0" dirty="0" smtClean="0"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</a:rPr>
              <a:t>Académica</a:t>
            </a:r>
            <a:endParaRPr lang="es-ES" sz="3200" b="0" dirty="0">
              <a:solidFill>
                <a:schemeClr val="accent5">
                  <a:lumMod val="50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1673235" name="Oval 1043"/>
          <p:cNvSpPr>
            <a:spLocks noChangeArrowheads="1"/>
          </p:cNvSpPr>
          <p:nvPr/>
        </p:nvSpPr>
        <p:spPr bwMode="auto">
          <a:xfrm>
            <a:off x="1955800" y="1346200"/>
            <a:ext cx="5397500" cy="5168900"/>
          </a:xfrm>
          <a:prstGeom prst="ellips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s-ES"/>
          </a:p>
        </p:txBody>
      </p:sp>
      <p:sp>
        <p:nvSpPr>
          <p:cNvPr id="1673236" name="Oval 1044"/>
          <p:cNvSpPr>
            <a:spLocks noChangeArrowheads="1"/>
          </p:cNvSpPr>
          <p:nvPr/>
        </p:nvSpPr>
        <p:spPr bwMode="auto">
          <a:xfrm>
            <a:off x="2997200" y="1346200"/>
            <a:ext cx="3238500" cy="35179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s-ES"/>
          </a:p>
        </p:txBody>
      </p:sp>
      <p:sp>
        <p:nvSpPr>
          <p:cNvPr id="1673237" name="Line 1045"/>
          <p:cNvSpPr>
            <a:spLocks noChangeShapeType="1"/>
          </p:cNvSpPr>
          <p:nvPr/>
        </p:nvSpPr>
        <p:spPr bwMode="auto">
          <a:xfrm flipV="1">
            <a:off x="1968500" y="3759200"/>
            <a:ext cx="1130300" cy="55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s-ES"/>
          </a:p>
        </p:txBody>
      </p:sp>
      <p:sp>
        <p:nvSpPr>
          <p:cNvPr id="1673238" name="Line 1046"/>
          <p:cNvSpPr>
            <a:spLocks noChangeShapeType="1"/>
          </p:cNvSpPr>
          <p:nvPr/>
        </p:nvSpPr>
        <p:spPr bwMode="auto">
          <a:xfrm>
            <a:off x="5689600" y="4432300"/>
            <a:ext cx="1079500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s-ES"/>
          </a:p>
        </p:txBody>
      </p:sp>
      <p:sp>
        <p:nvSpPr>
          <p:cNvPr id="1673239" name="Line 1047"/>
          <p:cNvSpPr>
            <a:spLocks noChangeShapeType="1"/>
          </p:cNvSpPr>
          <p:nvPr/>
        </p:nvSpPr>
        <p:spPr bwMode="auto">
          <a:xfrm flipH="1">
            <a:off x="2717800" y="4635500"/>
            <a:ext cx="1104900" cy="1104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s-ES"/>
          </a:p>
        </p:txBody>
      </p:sp>
      <p:sp>
        <p:nvSpPr>
          <p:cNvPr id="1673241" name="Text Box 1049"/>
          <p:cNvSpPr txBox="1">
            <a:spLocks noChangeArrowheads="1"/>
          </p:cNvSpPr>
          <p:nvPr/>
        </p:nvSpPr>
        <p:spPr bwMode="auto">
          <a:xfrm rot="-1465814">
            <a:off x="1853017" y="3489332"/>
            <a:ext cx="1229504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50000"/>
                  </a:schemeClr>
                </a:solidFill>
                <a:effectLst/>
              </a:rPr>
              <a:t>Cursos</a:t>
            </a:r>
          </a:p>
          <a:p>
            <a:r>
              <a:rPr lang="es-MX" sz="1400" b="1" dirty="0">
                <a:solidFill>
                  <a:schemeClr val="accent5">
                    <a:lumMod val="50000"/>
                  </a:schemeClr>
                </a:solidFill>
                <a:effectLst/>
              </a:rPr>
              <a:t>Reprobados</a:t>
            </a:r>
            <a:endParaRPr lang="es-ES" sz="1400" b="1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1673242" name="Text Box 1050"/>
          <p:cNvSpPr txBox="1">
            <a:spLocks noChangeArrowheads="1"/>
          </p:cNvSpPr>
          <p:nvPr/>
        </p:nvSpPr>
        <p:spPr bwMode="auto">
          <a:xfrm rot="-2732422">
            <a:off x="2360204" y="4732344"/>
            <a:ext cx="1397819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s-MX" sz="1400" b="1">
                <a:solidFill>
                  <a:schemeClr val="accent5">
                    <a:lumMod val="50000"/>
                  </a:schemeClr>
                </a:solidFill>
                <a:effectLst/>
              </a:rPr>
              <a:t>Cursos</a:t>
            </a:r>
          </a:p>
          <a:p>
            <a:r>
              <a:rPr lang="es-MX" sz="1400" b="1">
                <a:solidFill>
                  <a:schemeClr val="accent5">
                    <a:lumMod val="50000"/>
                  </a:schemeClr>
                </a:solidFill>
                <a:effectLst/>
              </a:rPr>
              <a:t>No calificados</a:t>
            </a:r>
            <a:endParaRPr lang="es-ES" sz="1400" b="1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1673243" name="Text Box 1051"/>
          <p:cNvSpPr txBox="1">
            <a:spLocks noChangeArrowheads="1"/>
          </p:cNvSpPr>
          <p:nvPr/>
        </p:nvSpPr>
        <p:spPr bwMode="auto">
          <a:xfrm rot="2707266">
            <a:off x="5648325" y="4530725"/>
            <a:ext cx="1533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s-MX" sz="1400">
                <a:solidFill>
                  <a:srgbClr val="FF3300"/>
                </a:solidFill>
                <a:effectLst/>
              </a:rPr>
              <a:t>Cursos</a:t>
            </a:r>
          </a:p>
          <a:p>
            <a:r>
              <a:rPr lang="es-MX" sz="1400">
                <a:solidFill>
                  <a:srgbClr val="FF3300"/>
                </a:solidFill>
                <a:effectLst/>
              </a:rPr>
              <a:t>Sin prerequisito</a:t>
            </a:r>
            <a:endParaRPr lang="es-ES" sz="1400">
              <a:solidFill>
                <a:srgbClr val="FF3300"/>
              </a:solidFill>
              <a:effectLst/>
            </a:endParaRPr>
          </a:p>
        </p:txBody>
      </p:sp>
      <p:sp>
        <p:nvSpPr>
          <p:cNvPr id="1673244" name="Text Box 1052"/>
          <p:cNvSpPr txBox="1">
            <a:spLocks noChangeArrowheads="1"/>
          </p:cNvSpPr>
          <p:nvPr/>
        </p:nvSpPr>
        <p:spPr bwMode="auto">
          <a:xfrm rot="13525">
            <a:off x="3758974" y="5529270"/>
            <a:ext cx="2016578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s-MX" sz="1400" b="1" dirty="0">
                <a:solidFill>
                  <a:schemeClr val="accent5">
                    <a:lumMod val="50000"/>
                  </a:schemeClr>
                </a:solidFill>
                <a:effectLst/>
              </a:rPr>
              <a:t>Cursos No Cursados </a:t>
            </a:r>
          </a:p>
          <a:p>
            <a:r>
              <a:rPr lang="es-MX" sz="1400" b="1" dirty="0">
                <a:solidFill>
                  <a:schemeClr val="accent5">
                    <a:lumMod val="50000"/>
                  </a:schemeClr>
                </a:solidFill>
                <a:effectLst/>
              </a:rPr>
              <a:t>con </a:t>
            </a:r>
            <a:r>
              <a:rPr lang="es-MX" sz="1400" b="1" dirty="0" err="1">
                <a:solidFill>
                  <a:schemeClr val="accent5">
                    <a:lumMod val="50000"/>
                  </a:schemeClr>
                </a:solidFill>
                <a:effectLst/>
              </a:rPr>
              <a:t>Prerequisito</a:t>
            </a:r>
            <a:endParaRPr lang="es-ES" sz="1400" b="1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grpSp>
        <p:nvGrpSpPr>
          <p:cNvPr id="1673245" name="Group 1053"/>
          <p:cNvGrpSpPr>
            <a:grpSpLocks/>
          </p:cNvGrpSpPr>
          <p:nvPr/>
        </p:nvGrpSpPr>
        <p:grpSpPr bwMode="auto">
          <a:xfrm>
            <a:off x="2590800" y="1358900"/>
            <a:ext cx="4064000" cy="4152900"/>
            <a:chOff x="1616" y="848"/>
            <a:chExt cx="2560" cy="2616"/>
          </a:xfrm>
        </p:grpSpPr>
        <p:sp>
          <p:nvSpPr>
            <p:cNvPr id="1673246" name="Oval 1054"/>
            <p:cNvSpPr>
              <a:spLocks noChangeArrowheads="1"/>
            </p:cNvSpPr>
            <p:nvPr/>
          </p:nvSpPr>
          <p:spPr bwMode="auto">
            <a:xfrm>
              <a:off x="1616" y="848"/>
              <a:ext cx="2560" cy="2616"/>
            </a:xfrm>
            <a:prstGeom prst="ellipse">
              <a:avLst/>
            </a:prstGeom>
            <a:solidFill>
              <a:srgbClr val="FFCCFF">
                <a:alpha val="50000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s-ES"/>
            </a:p>
          </p:txBody>
        </p:sp>
        <p:sp>
          <p:nvSpPr>
            <p:cNvPr id="1673247" name="Text Box 1055"/>
            <p:cNvSpPr txBox="1">
              <a:spLocks noChangeArrowheads="1"/>
            </p:cNvSpPr>
            <p:nvPr/>
          </p:nvSpPr>
          <p:spPr bwMode="auto">
            <a:xfrm rot="13525">
              <a:off x="2288" y="2109"/>
              <a:ext cx="1253" cy="192"/>
            </a:xfrm>
            <a:prstGeom prst="rect">
              <a:avLst/>
            </a:prstGeom>
            <a:solidFill>
              <a:srgbClr val="FF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s-MX" sz="140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Cursos Programados</a:t>
              </a:r>
              <a:endParaRPr lang="es-ES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73248" name="Group 1056"/>
          <p:cNvGrpSpPr>
            <a:grpSpLocks/>
          </p:cNvGrpSpPr>
          <p:nvPr/>
        </p:nvGrpSpPr>
        <p:grpSpPr bwMode="auto">
          <a:xfrm>
            <a:off x="261938" y="5475288"/>
            <a:ext cx="3105150" cy="1089025"/>
            <a:chOff x="165" y="3449"/>
            <a:chExt cx="1956" cy="686"/>
          </a:xfrm>
        </p:grpSpPr>
        <p:sp>
          <p:nvSpPr>
            <p:cNvPr id="1673249" name="Text Box 1057"/>
            <p:cNvSpPr txBox="1">
              <a:spLocks noChangeArrowheads="1"/>
            </p:cNvSpPr>
            <p:nvPr/>
          </p:nvSpPr>
          <p:spPr bwMode="auto">
            <a:xfrm>
              <a:off x="165" y="3449"/>
              <a:ext cx="1077" cy="52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s-MX" sz="240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Oferta </a:t>
              </a:r>
            </a:p>
            <a:p>
              <a:r>
                <a:rPr lang="es-MX" sz="240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Académica</a:t>
              </a:r>
              <a:endParaRPr lang="es-ES" sz="240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73250" name="AutoShape 1058"/>
            <p:cNvSpPr>
              <a:spLocks noChangeArrowheads="1"/>
            </p:cNvSpPr>
            <p:nvPr/>
          </p:nvSpPr>
          <p:spPr bwMode="auto">
            <a:xfrm rot="20969200">
              <a:off x="1397" y="3902"/>
              <a:ext cx="724" cy="233"/>
            </a:xfrm>
            <a:prstGeom prst="curvedUpArrow">
              <a:avLst>
                <a:gd name="adj1" fmla="val 86190"/>
                <a:gd name="adj2" fmla="val 172381"/>
                <a:gd name="adj3" fmla="val 33333"/>
              </a:avLst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s-ES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830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3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3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73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73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EE773-C20F-4F6B-85FF-DC2F99ED285D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Dirección de Servicios de Informática y Comunicaciones, PUCV</a:t>
            </a:r>
            <a:endParaRPr lang="es-E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55650" y="981075"/>
            <a:ext cx="5760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ES"/>
            </a:defPPr>
            <a:lvl1pPr>
              <a:spcBef>
                <a:spcPct val="50000"/>
              </a:spcBef>
              <a:defRPr sz="24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ES" dirty="0" smtClean="0"/>
              <a:t>OFERTA ACADÉMICA</a:t>
            </a:r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580956" y="1700808"/>
            <a:ext cx="784887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Oferta personalizada de cursos de acuerdo a avance académico y cursos programados</a:t>
            </a:r>
            <a:endParaRPr lang="es-ES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650" y="3137995"/>
            <a:ext cx="7560766" cy="1944216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Obligatorias y Optativas: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Asignaturas programadas para el periodo siguiente para la carrera Asignaturas actualmente cursadas (por la posibilidad de reprobarlas)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Asignaturas obligatorias reprobadas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Asignaturas para las que cumple prerrequisitos (considerando las asignaturas efectivamente aprobadas y las actualmente en curso)</a:t>
            </a:r>
          </a:p>
          <a:p>
            <a:pPr marL="285750" indent="-285750">
              <a:buFont typeface="Arial" pitchFamily="34" charset="0"/>
              <a:buChar char="•"/>
            </a:pPr>
            <a:endParaRPr lang="es-CL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650" y="5298235"/>
            <a:ext cx="7560766" cy="1155101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Formación Fundamental (ex – Estudios Generales)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Asignaturas programadas para el periodo siguiente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ha aprobado previamente</a:t>
            </a:r>
          </a:p>
          <a:p>
            <a:pPr marL="285750" indent="-285750">
              <a:buFont typeface="Arial" pitchFamily="34" charset="0"/>
              <a:buChar char="•"/>
            </a:pPr>
            <a:endParaRPr lang="es-CL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0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EE773-C20F-4F6B-85FF-DC2F99ED285D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Dirección de Servicios de Informática y Comunicaciones, PUCV</a:t>
            </a:r>
            <a:endParaRPr lang="es-E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55650" y="981075"/>
            <a:ext cx="5760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ES"/>
            </a:defPPr>
            <a:lvl1pPr>
              <a:spcBef>
                <a:spcPct val="50000"/>
              </a:spcBef>
              <a:defRPr sz="24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ES" dirty="0" smtClean="0"/>
              <a:t>PREINSCRIPCIÓN</a:t>
            </a:r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580956" y="1700808"/>
            <a:ext cx="784887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Permite al alumno seleccionar los cursos que desea inscribir, en función de sus preferencias</a:t>
            </a:r>
            <a:endParaRPr lang="es-ES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650" y="2924944"/>
            <a:ext cx="7560766" cy="3387350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Obligatorias y </a:t>
            </a:r>
            <a:r>
              <a:rPr lang="es-E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optativas | Formación Fundamental (ex – Estudios Generales)</a:t>
            </a:r>
          </a:p>
          <a:p>
            <a:endParaRPr lang="es-ES" sz="2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Puede seleccionar hasta 12 cursos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orden determina la preferencia (1. DER 189-3 | 2. DER 189-1)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Puede seleccionar todos los cursos optativos que desee, pero el máximo en que quedará inscrito depende de un valor registrado por el mismo alumno  ( por defecto 2)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Puede seleccionar todos los cursos </a:t>
            </a:r>
            <a:r>
              <a:rPr lang="es-E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formación fundamental que 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desee, pero el máximo en que quedará depende de un valor registrado por el mismo alumno  ( por defecto 2)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CL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7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>
              <a:buFont typeface="Arial" pitchFamily="34" charset="0"/>
              <a:buChar char="•"/>
            </a:pPr>
            <a:endParaRPr lang="es-CL" dirty="0" smtClean="0">
              <a:solidFill>
                <a:schemeClr val="bg1">
                  <a:lumMod val="8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EE773-C20F-4F6B-85FF-DC2F99ED285D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Dirección de Servicios de Informática y Comunicaciones, PUCV</a:t>
            </a:r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5" t="13992" r="9142" b="2014"/>
          <a:stretch/>
        </p:blipFill>
        <p:spPr bwMode="auto">
          <a:xfrm>
            <a:off x="1763688" y="34526"/>
            <a:ext cx="5178877" cy="67525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2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>
              <a:buFont typeface="Arial" pitchFamily="34" charset="0"/>
              <a:buChar char="•"/>
            </a:pPr>
            <a:endParaRPr lang="es-CL" dirty="0" smtClean="0">
              <a:solidFill>
                <a:schemeClr val="bg1">
                  <a:lumMod val="8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EE773-C20F-4F6B-85FF-DC2F99ED285D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Dirección de Servicios de Informática y Comunicaciones, PUCV</a:t>
            </a:r>
            <a:endParaRPr lang="es-ES"/>
          </a:p>
        </p:txBody>
      </p:sp>
      <p:pic>
        <p:nvPicPr>
          <p:cNvPr id="4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75" t="15204" r="26250" b="3956"/>
          <a:stretch/>
        </p:blipFill>
        <p:spPr bwMode="auto">
          <a:xfrm>
            <a:off x="1801891" y="116632"/>
            <a:ext cx="5473496" cy="67413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9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resentaciones_DS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/>
      </a:spPr>
      <a:bodyPr rtlCol="0" anchor="t"/>
      <a:lstStyle>
        <a:defPPr marL="285750" indent="-285750">
          <a:buFont typeface="Arial" pitchFamily="34" charset="0"/>
          <a:buChar char="•"/>
          <a:defRPr dirty="0" smtClean="0">
            <a:solidFill>
              <a:schemeClr val="bg1">
                <a:lumMod val="85000"/>
              </a:schemeClr>
            </a:solidFill>
            <a:latin typeface="Calibri" pitchFamily="34" charset="0"/>
            <a:cs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5BE3C19D1CB4143ABCAD18ECFB95665" ma:contentTypeVersion="2" ma:contentTypeDescription="Crear nuevo documento." ma:contentTypeScope="" ma:versionID="6564638e3b4100d8b77c37d4511f5ed3">
  <xsd:schema xmlns:xsd="http://www.w3.org/2001/XMLSchema" xmlns:p="http://schemas.microsoft.com/office/2006/metadata/properties" targetNamespace="http://schemas.microsoft.com/office/2006/metadata/properties" ma:root="true" ma:fieldsID="699f5ea572146dbd2d5c7e36eeb928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D982221-DDD3-4A69-8BCE-48EF7D354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1C2AEDA-2ABB-4561-B654-0A2433774D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56BEC7-05F2-43B4-AB35-0522A4C2CDFA}">
  <ds:schemaRefs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Plantilla_Presentaciones_DSIC</Template>
  <TotalTime>3639</TotalTime>
  <Words>647</Words>
  <Application>Microsoft Office PowerPoint</Application>
  <PresentationFormat>Presentación en pantalla (4:3)</PresentationFormat>
  <Paragraphs>121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Plantilla_Presentaciones_DSIC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Iván Díaz</dc:creator>
  <cp:lastModifiedBy>Alonso</cp:lastModifiedBy>
  <cp:revision>271</cp:revision>
  <cp:lastPrinted>2011-11-22T20:19:23Z</cp:lastPrinted>
  <dcterms:created xsi:type="dcterms:W3CDTF">2011-11-16T11:35:51Z</dcterms:created>
  <dcterms:modified xsi:type="dcterms:W3CDTF">2012-01-27T14:19:58Z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0x010100B5BE3C19D1CB4143ABCAD18ECFB95665</vt:lpwstr>
  </property>
</Properties>
</file>